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3"/>
  </p:notesMasterIdLst>
  <p:sldIdLst>
    <p:sldId id="259" r:id="rId2"/>
    <p:sldId id="258" r:id="rId3"/>
    <p:sldId id="410" r:id="rId4"/>
    <p:sldId id="344" r:id="rId5"/>
    <p:sldId id="345" r:id="rId6"/>
    <p:sldId id="321" r:id="rId7"/>
    <p:sldId id="400" r:id="rId8"/>
    <p:sldId id="401" r:id="rId9"/>
    <p:sldId id="402" r:id="rId10"/>
    <p:sldId id="362" r:id="rId11"/>
    <p:sldId id="366" r:id="rId12"/>
    <p:sldId id="404" r:id="rId13"/>
    <p:sldId id="367" r:id="rId14"/>
    <p:sldId id="381" r:id="rId15"/>
    <p:sldId id="380" r:id="rId16"/>
    <p:sldId id="353" r:id="rId17"/>
    <p:sldId id="346" r:id="rId18"/>
    <p:sldId id="348" r:id="rId19"/>
    <p:sldId id="349" r:id="rId20"/>
    <p:sldId id="347" r:id="rId21"/>
    <p:sldId id="350" r:id="rId22"/>
    <p:sldId id="352" r:id="rId23"/>
    <p:sldId id="406" r:id="rId24"/>
    <p:sldId id="405" r:id="rId25"/>
    <p:sldId id="355" r:id="rId26"/>
    <p:sldId id="356" r:id="rId27"/>
    <p:sldId id="357" r:id="rId28"/>
    <p:sldId id="360" r:id="rId29"/>
    <p:sldId id="358" r:id="rId30"/>
    <p:sldId id="361" r:id="rId31"/>
    <p:sldId id="368" r:id="rId32"/>
    <p:sldId id="369" r:id="rId33"/>
    <p:sldId id="370" r:id="rId34"/>
    <p:sldId id="371" r:id="rId35"/>
    <p:sldId id="407" r:id="rId36"/>
    <p:sldId id="408" r:id="rId37"/>
    <p:sldId id="409" r:id="rId38"/>
    <p:sldId id="373" r:id="rId39"/>
    <p:sldId id="398" r:id="rId40"/>
    <p:sldId id="374" r:id="rId41"/>
    <p:sldId id="375" r:id="rId42"/>
    <p:sldId id="403" r:id="rId43"/>
    <p:sldId id="388" r:id="rId44"/>
    <p:sldId id="376" r:id="rId45"/>
    <p:sldId id="389" r:id="rId46"/>
    <p:sldId id="377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78" r:id="rId55"/>
    <p:sldId id="397" r:id="rId56"/>
    <p:sldId id="379" r:id="rId57"/>
    <p:sldId id="399" r:id="rId58"/>
    <p:sldId id="363" r:id="rId59"/>
    <p:sldId id="384" r:id="rId60"/>
    <p:sldId id="382" r:id="rId61"/>
    <p:sldId id="387" r:id="rId62"/>
    <p:sldId id="364" r:id="rId63"/>
    <p:sldId id="383" r:id="rId64"/>
    <p:sldId id="385" r:id="rId65"/>
    <p:sldId id="386" r:id="rId66"/>
    <p:sldId id="365" r:id="rId67"/>
    <p:sldId id="342" r:id="rId68"/>
    <p:sldId id="359" r:id="rId69"/>
    <p:sldId id="411" r:id="rId70"/>
    <p:sldId id="341" r:id="rId71"/>
    <p:sldId id="322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1" autoAdjust="0"/>
    <p:restoredTop sz="91067" autoAdjust="0"/>
  </p:normalViewPr>
  <p:slideViewPr>
    <p:cSldViewPr snapToGrid="0">
      <p:cViewPr varScale="1">
        <p:scale>
          <a:sx n="130" d="100"/>
          <a:sy n="130" d="100"/>
        </p:scale>
        <p:origin x="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1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B03BC-09CE-4836-AC1F-7576B8AAE24F}" type="datetimeFigureOut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B0167-FCEC-4121-8BB4-3C2FD7FB4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3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7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7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gi.com/tech/stl/hash_set.html" TargetMode="External"/><Relationship Id="rId2" Type="http://schemas.openxmlformats.org/officeDocument/2006/relationships/hyperlink" Target="https://www.sgi.com/tech/stl/hash_map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567368.aspx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vcblog/2014/11/12/improvements-to-warnings-in-the-c-compiler/" TargetMode="External"/><Relationship Id="rId2" Type="http://schemas.openxmlformats.org/officeDocument/2006/relationships/hyperlink" Target="http://jiniya.net/ng/2016/11/magic-statics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b.com/utilForever" TargetMode="External"/><Relationship Id="rId2" Type="http://schemas.openxmlformats.org/officeDocument/2006/relationships/hyperlink" Target="mailto:utilForever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ithub.com/utilForev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541629" y="5489774"/>
            <a:ext cx="8339311" cy="985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옥찬호 </a:t>
            </a:r>
            <a:r>
              <a:rPr lang="en-US" altLang="ko-KR" dirty="0"/>
              <a:t>/ </a:t>
            </a:r>
            <a:r>
              <a:rPr lang="en-US" altLang="ko-KR" dirty="0" err="1"/>
              <a:t>Nexon</a:t>
            </a:r>
            <a:r>
              <a:rPr lang="en-US" altLang="ko-KR" dirty="0"/>
              <a:t> Korea, C++ Korea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814751"/>
            <a:ext cx="8339311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새 </a:t>
            </a:r>
            <a:r>
              <a:rPr lang="en-US" altLang="ko-KR" sz="4000" dirty="0"/>
              <a:t>C++</a:t>
            </a:r>
            <a:r>
              <a:rPr lang="ko-KR" altLang="en-US" sz="4000" dirty="0"/>
              <a:t>은 새 </a:t>
            </a:r>
            <a:r>
              <a:rPr lang="en-US" altLang="ko-KR" sz="4000" dirty="0"/>
              <a:t>Visual Studio</a:t>
            </a:r>
            <a:r>
              <a:rPr lang="ko-KR" altLang="en-US" sz="4000" dirty="0"/>
              <a:t>에</a:t>
            </a:r>
            <a:r>
              <a:rPr lang="en-US" altLang="ko-KR" sz="4000" dirty="0"/>
              <a:t>?</a:t>
            </a:r>
            <a:br>
              <a:rPr lang="en-US" altLang="ko-KR" sz="4000" dirty="0"/>
            </a:br>
            <a:r>
              <a:rPr lang="en-US" altLang="ko-KR" sz="4000" dirty="0"/>
              <a:t>- </a:t>
            </a:r>
            <a:r>
              <a:rPr lang="ko-KR" altLang="en-US" sz="4000" dirty="0"/>
              <a:t>좌충우돌 마이그레이션 이야기</a:t>
            </a:r>
          </a:p>
        </p:txBody>
      </p:sp>
    </p:spTree>
    <p:extLst>
      <p:ext uri="{BB962C8B-B14F-4D97-AF65-F5344CB8AC3E}">
        <p14:creationId xmlns:p14="http://schemas.microsoft.com/office/powerpoint/2010/main" val="4246058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마이그레이션 작업 전</a:t>
            </a:r>
          </a:p>
        </p:txBody>
      </p:sp>
    </p:spTree>
    <p:extLst>
      <p:ext uri="{BB962C8B-B14F-4D97-AF65-F5344CB8AC3E}">
        <p14:creationId xmlns:p14="http://schemas.microsoft.com/office/powerpoint/2010/main" val="23039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Library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Check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프로젝트에 종속되어 있는 라이브러리가</a:t>
            </a:r>
            <a:br>
              <a:rPr lang="en-US" altLang="ko-KR" dirty="0"/>
            </a:br>
            <a:r>
              <a:rPr lang="ko-KR" altLang="en-US" dirty="0"/>
              <a:t>마이그레이션할 </a:t>
            </a:r>
            <a:r>
              <a:rPr lang="en-US" altLang="ko-KR" dirty="0"/>
              <a:t>Visual Studio </a:t>
            </a:r>
            <a:r>
              <a:rPr lang="ko-KR" altLang="en-US" dirty="0"/>
              <a:t>버전을 지원하는지 확인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지원하는 경우</a:t>
            </a:r>
            <a:r>
              <a:rPr lang="en-US" altLang="ko-KR" dirty="0"/>
              <a:t>, </a:t>
            </a:r>
            <a:r>
              <a:rPr lang="ko-KR" altLang="en-US" dirty="0"/>
              <a:t>해당 버전의 라이브러리 파일 다운로드 </a:t>
            </a:r>
            <a:r>
              <a:rPr lang="en-US" altLang="ko-KR" sz="1800" dirty="0"/>
              <a:t>(32 / 64</a:t>
            </a:r>
            <a:r>
              <a:rPr lang="ko-KR" altLang="en-US" sz="1800" dirty="0"/>
              <a:t>비트 주의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지원하지 않는 경우</a:t>
            </a:r>
            <a:r>
              <a:rPr lang="en-US" altLang="ko-KR" dirty="0"/>
              <a:t>, </a:t>
            </a:r>
            <a:r>
              <a:rPr lang="ko-KR" altLang="en-US" dirty="0"/>
              <a:t>대체 가능한 라이브러리 찾아보기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상용 라이브러리의 경우</a:t>
            </a:r>
            <a:r>
              <a:rPr lang="en-US" altLang="ko-KR" dirty="0"/>
              <a:t>, </a:t>
            </a:r>
            <a:r>
              <a:rPr lang="ko-KR" altLang="en-US" dirty="0"/>
              <a:t>해당 버전의 라이브러리 지원 여부에 따라</a:t>
            </a:r>
            <a:br>
              <a:rPr lang="en-US" altLang="ko-KR" dirty="0"/>
            </a:br>
            <a:r>
              <a:rPr lang="ko-KR" altLang="en-US" dirty="0"/>
              <a:t>비용이 들어갈 수도 있으므로 반드시 확인해야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비용이 너무 많이 들 경우</a:t>
            </a:r>
            <a:r>
              <a:rPr lang="en-US" altLang="ko-KR" dirty="0"/>
              <a:t>, </a:t>
            </a:r>
            <a:r>
              <a:rPr lang="ko-KR" altLang="en-US" dirty="0"/>
              <a:t>포기해야 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180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Migration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Policy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Output </a:t>
            </a:r>
            <a:r>
              <a:rPr lang="ko-KR" altLang="en-US" dirty="0"/>
              <a:t>폴더와 </a:t>
            </a:r>
            <a:r>
              <a:rPr lang="en-US" altLang="ko-KR" dirty="0"/>
              <a:t>Library </a:t>
            </a:r>
            <a:r>
              <a:rPr lang="ko-KR" altLang="en-US" dirty="0"/>
              <a:t>폴더에 대한 정책 수립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Output</a:t>
            </a:r>
            <a:r>
              <a:rPr lang="ko-KR" altLang="en-US" dirty="0"/>
              <a:t> 폴더 정리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중간 파일 사용 여부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배치 파일 템플릿 작성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Library </a:t>
            </a:r>
            <a:r>
              <a:rPr lang="ko-KR" altLang="en-US" dirty="0"/>
              <a:t>폴더 정리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프로젝트에서 사용하지 않는 라이브러리 확인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사용하지 않는 라이브러리에 대해 마크 표시한 뒤 차후에 삭제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43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Fork Branch 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고려해야 할 사항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라이브 서비스 중인 프로젝트에 영향이 생겨서는 안 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마이그레이션 작업 후 모든 기능에 이상이 없는지 검사한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문제가 없을 경우에만 새로운 프로젝트에서 작업해야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수정하는 코드가 많은 경우</a:t>
            </a:r>
            <a:r>
              <a:rPr lang="en-US" altLang="ko-KR" dirty="0"/>
              <a:t>, </a:t>
            </a:r>
            <a:r>
              <a:rPr lang="ko-KR" altLang="en-US" dirty="0"/>
              <a:t>다른 기능에 영향을 줄 수 있기에</a:t>
            </a:r>
            <a:br>
              <a:rPr lang="en-US" altLang="ko-KR" dirty="0"/>
            </a:br>
            <a:r>
              <a:rPr lang="ko-KR" altLang="en-US" dirty="0"/>
              <a:t>가능한 오랜 시간 동안 검증할 수 있어야 함 </a:t>
            </a:r>
            <a:r>
              <a:rPr lang="en-US" altLang="ko-KR" dirty="0"/>
              <a:t>(</a:t>
            </a:r>
            <a:r>
              <a:rPr lang="ko-KR" altLang="en-US" dirty="0"/>
              <a:t>프로그램 안전성↑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867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8" y="1478161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Migration Branch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Octicons-git-branch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98" y="1380395"/>
            <a:ext cx="9144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1497818" y="2111915"/>
            <a:ext cx="1274137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3856" y="294120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Root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3330915" y="2111915"/>
            <a:ext cx="1274137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3502294" y="2054228"/>
            <a:ext cx="0" cy="3294149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443059" y="5296622"/>
            <a:ext cx="1167744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18" y="1478161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18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91674" y="6155979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Migration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3576" y="294120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Root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  <p:pic>
        <p:nvPicPr>
          <p:cNvPr id="1032" name="Picture 8" descr="Octicons-git-pull-request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02" y="3327094"/>
            <a:ext cx="73152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ticons-repo-pu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18" y="147816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ticons-repo-push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18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5579534" y="2111915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5579534" y="5296622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7303667" y="2725947"/>
            <a:ext cx="0" cy="1966992"/>
          </a:xfrm>
          <a:prstGeom prst="line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8" descr="Octicons-git-pull-request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51" y="3327094"/>
            <a:ext cx="73152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Octicons-repo-pu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7" y="147816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Octicons-repo-push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7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/>
          <p:cNvCxnSpPr>
            <a:cxnSpLocks/>
          </p:cNvCxnSpPr>
          <p:nvPr/>
        </p:nvCxnSpPr>
        <p:spPr>
          <a:xfrm>
            <a:off x="7769883" y="1927885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7769883" y="5296622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9494016" y="2725947"/>
            <a:ext cx="0" cy="1966992"/>
          </a:xfrm>
          <a:prstGeom prst="line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328207" y="1604719"/>
            <a:ext cx="16111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kern="500" dirty="0"/>
              <a:t>ㆍㆍㆍ</a:t>
            </a:r>
            <a:endParaRPr lang="en-US" sz="3600" kern="500" dirty="0"/>
          </a:p>
        </p:txBody>
      </p:sp>
      <p:sp>
        <p:nvSpPr>
          <p:cNvPr id="48" name="TextBox 47"/>
          <p:cNvSpPr txBox="1"/>
          <p:nvPr/>
        </p:nvSpPr>
        <p:spPr>
          <a:xfrm>
            <a:off x="10328207" y="4973456"/>
            <a:ext cx="16111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kern="500" dirty="0"/>
              <a:t>ㆍㆍㆍ</a:t>
            </a:r>
            <a:endParaRPr lang="en-US" sz="3600" kern="500" dirty="0"/>
          </a:p>
        </p:txBody>
      </p:sp>
    </p:spTree>
    <p:extLst>
      <p:ext uri="{BB962C8B-B14F-4D97-AF65-F5344CB8AC3E}">
        <p14:creationId xmlns:p14="http://schemas.microsoft.com/office/powerpoint/2010/main" val="24267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3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Note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4953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 </a:t>
            </a:r>
            <a:r>
              <a:rPr lang="ko-KR" altLang="en-US" dirty="0"/>
              <a:t>설치 시</a:t>
            </a:r>
            <a:r>
              <a:rPr lang="en-US" altLang="ko-KR" dirty="0"/>
              <a:t> Windows 8.1 SDK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유니버셜</a:t>
            </a:r>
            <a:br>
              <a:rPr lang="en-US" altLang="ko-KR" dirty="0"/>
            </a:br>
            <a:r>
              <a:rPr lang="en-US" altLang="ko-KR" dirty="0"/>
              <a:t>CRT SDK </a:t>
            </a:r>
            <a:r>
              <a:rPr lang="ko-KR" altLang="en-US" dirty="0"/>
              <a:t>설치 필요 </a:t>
            </a:r>
            <a:r>
              <a:rPr lang="en-US" altLang="ko-KR" dirty="0"/>
              <a:t>(Community </a:t>
            </a:r>
            <a:r>
              <a:rPr lang="ko-KR" altLang="en-US" dirty="0"/>
              <a:t>버전 기준으로 기본 설치됨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afxres.h</a:t>
            </a:r>
            <a:r>
              <a:rPr lang="en-US" altLang="ko-KR" dirty="0"/>
              <a:t> </a:t>
            </a:r>
            <a:r>
              <a:rPr lang="ko-KR" altLang="en-US" dirty="0"/>
              <a:t>파일이 없어 빌드 오류가 발생하면</a:t>
            </a:r>
            <a:r>
              <a:rPr lang="en-US" altLang="ko-KR" dirty="0"/>
              <a:t> </a:t>
            </a:r>
            <a:r>
              <a:rPr lang="en-US" altLang="ko-KR" dirty="0" err="1"/>
              <a:t>winresrc.h</a:t>
            </a:r>
            <a:r>
              <a:rPr lang="ko-KR" altLang="en-US" dirty="0"/>
              <a:t>로 대체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상속 속성 페이지 파일 확장자가</a:t>
            </a:r>
            <a:r>
              <a:rPr lang="en-US" altLang="ko-KR" dirty="0"/>
              <a:t> </a:t>
            </a:r>
            <a:r>
              <a:rPr lang="en-US" altLang="ko-KR" b="1" dirty="0"/>
              <a:t>.</a:t>
            </a:r>
            <a:r>
              <a:rPr lang="en-US" altLang="ko-KR" b="1" dirty="0" err="1"/>
              <a:t>vcprops</a:t>
            </a:r>
            <a:r>
              <a:rPr lang="ko-KR" altLang="en-US" dirty="0"/>
              <a:t>에서 </a:t>
            </a:r>
            <a:r>
              <a:rPr lang="en-US" altLang="ko-KR" b="1" dirty="0"/>
              <a:t>.props</a:t>
            </a:r>
            <a:r>
              <a:rPr lang="ko-KR" altLang="en-US" dirty="0"/>
              <a:t>로 변경됨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프로젝트에서 필터를 관리하는 파일 확장자 추가 </a:t>
            </a:r>
            <a:r>
              <a:rPr lang="en-US" altLang="ko-KR" dirty="0"/>
              <a:t>: </a:t>
            </a:r>
            <a:r>
              <a:rPr lang="en-US" altLang="ko-KR" b="1" dirty="0"/>
              <a:t>.filters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프로젝트 파일 확장자가 </a:t>
            </a:r>
            <a:r>
              <a:rPr lang="en-US" altLang="ko-KR" b="1" dirty="0"/>
              <a:t>.</a:t>
            </a:r>
            <a:r>
              <a:rPr lang="en-US" altLang="ko-KR" b="1" dirty="0" err="1"/>
              <a:t>vcproj</a:t>
            </a:r>
            <a:r>
              <a:rPr lang="ko-KR" altLang="en-US" dirty="0"/>
              <a:t>에서 </a:t>
            </a:r>
            <a:r>
              <a:rPr lang="en-US" altLang="ko-KR" b="1" dirty="0"/>
              <a:t>.</a:t>
            </a:r>
            <a:r>
              <a:rPr lang="en-US" altLang="ko-KR" b="1" dirty="0" err="1"/>
              <a:t>vcxproj</a:t>
            </a:r>
            <a:r>
              <a:rPr lang="ko-KR" altLang="en-US" dirty="0"/>
              <a:t>로 변경됨</a:t>
            </a:r>
          </a:p>
        </p:txBody>
      </p:sp>
    </p:spTree>
    <p:extLst>
      <p:ext uri="{BB962C8B-B14F-4D97-AF65-F5344CB8AC3E}">
        <p14:creationId xmlns:p14="http://schemas.microsoft.com/office/powerpoint/2010/main" val="38425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마이그레이션 작업</a:t>
            </a:r>
          </a:p>
        </p:txBody>
      </p:sp>
    </p:spTree>
    <p:extLst>
      <p:ext uri="{BB962C8B-B14F-4D97-AF65-F5344CB8AC3E}">
        <p14:creationId xmlns:p14="http://schemas.microsoft.com/office/powerpoint/2010/main" val="113052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C++</a:t>
            </a:r>
            <a:r>
              <a:rPr lang="ko-KR" altLang="en-US" dirty="0"/>
              <a:t> 표준 라이브러리의 포터블 버전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Boris </a:t>
            </a:r>
            <a:r>
              <a:rPr lang="en-US" altLang="ko-KR" dirty="0" err="1"/>
              <a:t>Fomitchev</a:t>
            </a:r>
            <a:r>
              <a:rPr lang="ko-KR" altLang="en-US" dirty="0"/>
              <a:t>가 개발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상용 프로그램에서도 무료로 사용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마지막 버전 릴리즈 </a:t>
            </a:r>
            <a:r>
              <a:rPr lang="en-US" altLang="ko-KR" dirty="0"/>
              <a:t>(5.2.1)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구버전의 </a:t>
            </a:r>
            <a:r>
              <a:rPr lang="en-US" altLang="ko-KR" dirty="0"/>
              <a:t>Visual Studio </a:t>
            </a:r>
            <a:r>
              <a:rPr lang="ko-KR" altLang="en-US" dirty="0"/>
              <a:t>프로젝트에서 많이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422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visual C++ 6.0 is suc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91" y="2097617"/>
            <a:ext cx="32575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16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짤방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341068"/>
            <a:ext cx="62865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옥찬호 </a:t>
            </a:r>
            <a:r>
              <a:rPr lang="en-US" altLang="ko-KR" sz="3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(Chris </a:t>
            </a:r>
            <a:r>
              <a:rPr lang="en-US" altLang="ko-KR" sz="3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Ohk</a:t>
            </a:r>
            <a:r>
              <a:rPr lang="en-US" altLang="ko-KR" sz="3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26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Nexon</a:t>
            </a:r>
            <a:r>
              <a:rPr lang="en-US" altLang="ko-KR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Korea Game Programmer</a:t>
            </a:r>
          </a:p>
          <a:p>
            <a:pPr lvl="1">
              <a:lnSpc>
                <a:spcPct val="120000"/>
              </a:lnSpc>
            </a:pPr>
            <a:r>
              <a:rPr lang="en-US" altLang="ko-KR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Microsoft Visual C++ MVP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페이스북 그룹 </a:t>
            </a:r>
            <a:r>
              <a:rPr lang="en-US" altLang="ko-KR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C++ Korea </a:t>
            </a:r>
            <a:r>
              <a:rPr lang="ko-KR" altLang="en-US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대표</a:t>
            </a:r>
            <a:endParaRPr lang="en-US" altLang="ko-KR" sz="2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IT </a:t>
            </a:r>
            <a:r>
              <a:rPr lang="ko-KR" altLang="en-US" sz="2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전문서 집필 및 번역 다수</a:t>
            </a:r>
            <a:endParaRPr lang="en-US" altLang="ko-KR" sz="2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게임샐러드로 코드 한 줄 없이 게임 만들기 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(2013)</a:t>
            </a:r>
          </a:p>
          <a:p>
            <a:pPr lvl="2">
              <a:lnSpc>
                <a:spcPct val="120000"/>
              </a:lnSpc>
            </a:pP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유니티 </a:t>
            </a:r>
            <a:r>
              <a:rPr lang="en-US" altLang="ko-KR" sz="22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Shader</a:t>
            </a: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Effect </a:t>
            </a: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제작 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(2014)</a:t>
            </a:r>
          </a:p>
          <a:p>
            <a:pPr lvl="2">
              <a:lnSpc>
                <a:spcPct val="120000"/>
              </a:lnSpc>
            </a:pP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2D </a:t>
            </a: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게임 프로그래밍 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(2014)</a:t>
            </a:r>
          </a:p>
          <a:p>
            <a:pPr lvl="2">
              <a:lnSpc>
                <a:spcPct val="120000"/>
              </a:lnSpc>
            </a:pPr>
            <a:r>
              <a:rPr lang="ko-KR" altLang="en-US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러스트 핵심 노트 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(2017)</a:t>
            </a:r>
          </a:p>
          <a:p>
            <a:pPr lvl="2">
              <a:lnSpc>
                <a:spcPct val="120000"/>
              </a:lnSpc>
            </a:pPr>
            <a:r>
              <a:rPr lang="en-US" altLang="ko-KR" sz="22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ing</a:t>
            </a:r>
            <a:r>
              <a:rPr lang="en-US" altLang="ko-KR" sz="2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…</a:t>
            </a:r>
          </a:p>
        </p:txBody>
      </p:sp>
      <p:pic>
        <p:nvPicPr>
          <p:cNvPr id="11266" name="Picture 2" descr="이미지: 사람 1명, 전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13" y="2062716"/>
            <a:ext cx="3880884" cy="38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3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사례 </a:t>
            </a:r>
            <a:r>
              <a:rPr lang="en-US" altLang="ko-KR" dirty="0"/>
              <a:t>1 : </a:t>
            </a:r>
            <a:r>
              <a:rPr lang="en-US" altLang="ko-KR" dirty="0" err="1"/>
              <a:t>std</a:t>
            </a:r>
            <a:r>
              <a:rPr lang="en-US" altLang="ko-KR" dirty="0"/>
              <a:t>::vector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6991" y="205503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abc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"123"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가나다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1126991" y="3686048"/>
            <a:ext cx="60037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warning </a:t>
            </a:r>
            <a:r>
              <a:rPr lang="en-US" altLang="ko-KR" dirty="0"/>
              <a:t>C</a:t>
            </a:r>
            <a:r>
              <a:rPr lang="ko-KR" altLang="en-US" dirty="0"/>
              <a:t>4786: 'std::reverse_iterator&lt;std::basic_string&lt;char,std::char_</a:t>
            </a:r>
            <a:br>
              <a:rPr lang="en-US" altLang="ko-KR" dirty="0"/>
            </a:br>
            <a:r>
              <a:rPr lang="ko-KR" altLang="en-US" dirty="0"/>
              <a:t>traits&lt;char&gt;,std::allocator&lt;c</a:t>
            </a:r>
            <a:r>
              <a:rPr lang="en-US" altLang="ko-KR" dirty="0" err="1"/>
              <a:t>har</a:t>
            </a:r>
            <a:r>
              <a:rPr lang="en-US" altLang="ko-KR" dirty="0"/>
              <a:t>&gt;&gt; </a:t>
            </a:r>
            <a:r>
              <a:rPr lang="en-US" altLang="ko-KR" dirty="0" err="1"/>
              <a:t>const</a:t>
            </a:r>
            <a:r>
              <a:rPr lang="en-US" altLang="ko-KR" dirty="0"/>
              <a:t>*, </a:t>
            </a:r>
            <a:r>
              <a:rPr lang="en-US" altLang="ko-KR" dirty="0" err="1"/>
              <a:t>st</a:t>
            </a:r>
            <a:r>
              <a:rPr lang="ko-KR" altLang="en-US" dirty="0"/>
              <a:t>d::basic_string&lt;char,std::char_traits&lt;char&gt;,</a:t>
            </a:r>
            <a:br>
              <a:rPr lang="en-US" altLang="ko-KR" dirty="0"/>
            </a:br>
            <a:r>
              <a:rPr lang="ko-KR" altLang="en-US" dirty="0"/>
              <a:t>std::allocator&lt;char&gt; &gt;,std::basic_string&lt;char,</a:t>
            </a:r>
            <a:br>
              <a:rPr lang="en-US" altLang="ko-KR" dirty="0"/>
            </a:br>
            <a:r>
              <a:rPr lang="ko-KR" altLang="en-US" dirty="0"/>
              <a:t>std::char_t</a:t>
            </a:r>
            <a:r>
              <a:rPr lang="en-US" altLang="ko-KR" dirty="0" err="1"/>
              <a:t>rait</a:t>
            </a:r>
            <a:r>
              <a:rPr lang="ko-KR" altLang="en-US" dirty="0"/>
              <a:t>s&lt;char&gt;,std::allocator&lt;char&gt; &gt; c</a:t>
            </a:r>
            <a:r>
              <a:rPr lang="en-US" altLang="ko-KR" dirty="0"/>
              <a:t>o</a:t>
            </a:r>
            <a:r>
              <a:rPr lang="ko-KR" altLang="en-US" dirty="0"/>
              <a:t>nst </a:t>
            </a:r>
            <a:r>
              <a:rPr lang="en-US" altLang="ko-KR" dirty="0"/>
              <a:t>&amp;</a:t>
            </a:r>
            <a:r>
              <a:rPr lang="ko-KR" altLang="en-US" dirty="0"/>
              <a:t>, std::basic_string&lt;char,std::char_traits&lt;char&gt;, std::allocator&lt;char&gt; &gt; c</a:t>
            </a:r>
            <a:r>
              <a:rPr lang="en-US" altLang="ko-KR" dirty="0"/>
              <a:t>o</a:t>
            </a:r>
            <a:r>
              <a:rPr lang="ko-KR" altLang="en-US" dirty="0"/>
              <a:t>nst *,int&gt;' : identifi</a:t>
            </a:r>
            <a:r>
              <a:rPr lang="en-US" altLang="ko-KR" dirty="0" err="1"/>
              <a:t>er</a:t>
            </a:r>
            <a:r>
              <a:rPr lang="en-US" altLang="ko-KR" dirty="0"/>
              <a:t> was truncated to ‘255’ characters in the debug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63" y="3748952"/>
            <a:ext cx="4223017" cy="25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사례 </a:t>
            </a:r>
            <a:r>
              <a:rPr lang="en-US" altLang="ko-KR" dirty="0"/>
              <a:t>2 : </a:t>
            </a:r>
            <a:r>
              <a:rPr lang="en-US" altLang="ko-KR" dirty="0" err="1"/>
              <a:t>std</a:t>
            </a:r>
            <a:r>
              <a:rPr lang="en-US" altLang="ko-KR" dirty="0"/>
              <a:t>::map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6991" y="20550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"123"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숫자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가나다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26991" y="4512085"/>
            <a:ext cx="1045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"123"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숫자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가나다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	// OK</a:t>
            </a:r>
            <a:endParaRPr lang="ko-KR" altLang="en-US" dirty="0"/>
          </a:p>
        </p:txBody>
      </p:sp>
      <p:sp>
        <p:nvSpPr>
          <p:cNvPr id="7" name="Arrow: Down 6"/>
          <p:cNvSpPr/>
          <p:nvPr/>
        </p:nvSpPr>
        <p:spPr>
          <a:xfrm>
            <a:off x="3908272" y="3471711"/>
            <a:ext cx="533437" cy="963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928437" y="2611226"/>
            <a:ext cx="146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Error</a:t>
            </a:r>
            <a:endParaRPr lang="es-E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Error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절레절레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3" y="1778606"/>
            <a:ext cx="6555874" cy="453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0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use </a:t>
            </a:r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구버전의 </a:t>
            </a: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에서 </a:t>
            </a:r>
            <a:r>
              <a:rPr lang="en-US" altLang="ko-KR" dirty="0"/>
              <a:t>STL</a:t>
            </a:r>
            <a:r>
              <a:rPr lang="ko-KR" altLang="en-US" dirty="0"/>
              <a:t> 지원과 관련된 많은 문제 발생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따라서 가볍고 보다 안정적인 </a:t>
            </a:r>
            <a:r>
              <a:rPr lang="en-US" altLang="ko-KR" dirty="0" err="1"/>
              <a:t>STLport</a:t>
            </a:r>
            <a:r>
              <a:rPr lang="ko-KR" altLang="en-US" dirty="0"/>
              <a:t>를 사용하게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하지만 </a:t>
            </a:r>
            <a:r>
              <a:rPr lang="en-US" altLang="ko-KR" dirty="0"/>
              <a:t>Visual Studio 2005</a:t>
            </a:r>
            <a:r>
              <a:rPr lang="ko-KR" altLang="en-US" dirty="0"/>
              <a:t>를 기점으로</a:t>
            </a:r>
            <a:br>
              <a:rPr lang="en-US" altLang="ko-KR" dirty="0"/>
            </a:br>
            <a:r>
              <a:rPr lang="en-US" altLang="ko-KR" dirty="0"/>
              <a:t>STL </a:t>
            </a:r>
            <a:r>
              <a:rPr lang="ko-KR" altLang="en-US" dirty="0"/>
              <a:t>지원과 관련된 문제들은 거의 발생하지 않음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최신 버전에서는 벡터 병렬 계산 등이 도입되면서</a:t>
            </a:r>
            <a:br>
              <a:rPr lang="en-US" altLang="ko-KR" dirty="0"/>
            </a:br>
            <a:r>
              <a:rPr lang="ko-KR" altLang="en-US" dirty="0"/>
              <a:t>속도 측면에서도 많이 개선됨 → 바꾸지 않을 이유가 없다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914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이제 제거해 봅시다</a:t>
            </a:r>
            <a:r>
              <a:rPr lang="en-US" altLang="ko-KR" dirty="0"/>
              <a:t>.</a:t>
            </a:r>
          </a:p>
        </p:txBody>
      </p:sp>
      <p:pic>
        <p:nvPicPr>
          <p:cNvPr id="7170" name="Picture 2" descr="http://ph.mediatoday.co.kr/news/photo/201510/125456_155562_1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5" b="3716"/>
          <a:stretch/>
        </p:blipFill>
        <p:spPr bwMode="auto">
          <a:xfrm>
            <a:off x="2052731" y="2604889"/>
            <a:ext cx="8086538" cy="33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4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9518" y="3320738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잠시 뒤</a:t>
            </a:r>
            <a:r>
              <a:rPr lang="en-US" altLang="ko-KR" sz="6000" dirty="0"/>
              <a:t>…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7863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짤방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07" y="1358002"/>
            <a:ext cx="7418387" cy="524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9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오류의 원인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STLPort</a:t>
            </a:r>
            <a:r>
              <a:rPr lang="ko-KR" altLang="en-US" dirty="0"/>
              <a:t>에는 있는데</a:t>
            </a:r>
            <a:r>
              <a:rPr lang="en-US" altLang="ko-KR" dirty="0"/>
              <a:t>, STL</a:t>
            </a:r>
            <a:r>
              <a:rPr lang="ko-KR" altLang="en-US" dirty="0"/>
              <a:t>에는 없는 자료구조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hash_map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https://www.sgi.com/tech/stl/hash_map.html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hash_set</a:t>
            </a:r>
            <a:r>
              <a:rPr lang="en-US" altLang="ko-KR" dirty="0"/>
              <a:t> (</a:t>
            </a:r>
            <a:r>
              <a:rPr lang="en-US" altLang="ko-KR" dirty="0">
                <a:hlinkClick r:id="rId3"/>
              </a:rPr>
              <a:t>https://www.sgi.com/tech/stl/hash_set.html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1557298" y="27293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557298" y="38955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28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hash_map</a:t>
            </a:r>
            <a:r>
              <a:rPr lang="ko-KR" altLang="en-US" dirty="0"/>
              <a:t>은 </a:t>
            </a:r>
            <a:r>
              <a:rPr lang="en-US" altLang="ko-KR" dirty="0" err="1"/>
              <a:t>unordered_map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hash_set</a:t>
            </a:r>
            <a:r>
              <a:rPr lang="ko-KR" altLang="en-US" dirty="0"/>
              <a:t>은 </a:t>
            </a:r>
            <a:r>
              <a:rPr lang="en-US" altLang="ko-KR" dirty="0" err="1"/>
              <a:t>unordered_set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557298" y="26063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//#include &lt;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//typedef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&lt;DWORD&gt;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CHashSet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unordered_set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unordered_set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557298" y="44346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//#include &lt;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//typedef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&lt;DWORD&gt;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CHashMap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unordered_map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unordered_map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40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6991" y="20550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_MSC_VER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&gt;= 1900)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unordered_set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unordered_set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unordered_map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unordered_map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hash_set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#include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hash_map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CHashMap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사항 </a:t>
            </a:r>
            <a:r>
              <a:rPr lang="en-US" altLang="ko-KR" dirty="0"/>
              <a:t>: </a:t>
            </a:r>
            <a:r>
              <a:rPr lang="ko-KR" altLang="en-US" dirty="0"/>
              <a:t>기존 프로젝트와 충돌이 나지 않도록</a:t>
            </a:r>
            <a:r>
              <a:rPr lang="en-US" altLang="ko-KR" dirty="0"/>
              <a:t> </a:t>
            </a:r>
            <a:r>
              <a:rPr lang="ko-KR" altLang="en-US" dirty="0"/>
              <a:t>전처리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22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시작하기 전에</a:t>
            </a:r>
            <a:r>
              <a:rPr lang="en-US" altLang="ko-KR" sz="4000" dirty="0">
                <a:solidFill>
                  <a:schemeClr val="bg1"/>
                </a:solidFill>
              </a:rPr>
              <a:t>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현재 서비스 중인 프로젝트를 </a:t>
            </a:r>
            <a:r>
              <a:rPr lang="en-US" altLang="ko-KR" dirty="0"/>
              <a:t>Visual Studio 2008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en-US" altLang="ko-KR" dirty="0"/>
              <a:t>Visual Studio 2015</a:t>
            </a:r>
            <a:r>
              <a:rPr lang="ko-KR" altLang="en-US" dirty="0"/>
              <a:t>로 마이그레이션하면서 겪었던</a:t>
            </a:r>
            <a:br>
              <a:rPr lang="en-US" altLang="ko-KR" dirty="0"/>
            </a:br>
            <a:r>
              <a:rPr lang="ko-KR" altLang="en-US" dirty="0"/>
              <a:t>문제들과 해결 방안에 대해 설명합니다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마이그레이션을 하면서 겪었던 문제 중</a:t>
            </a:r>
            <a:br>
              <a:rPr lang="en-US" altLang="ko-KR" dirty="0"/>
            </a:br>
            <a:r>
              <a:rPr lang="ko-KR" altLang="en-US" dirty="0"/>
              <a:t>공유드릴만한 내용을 간추려서 설명합니다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마이그레이션을 하면서 겪게 되는 문제와 해결 방안은</a:t>
            </a:r>
            <a:br>
              <a:rPr lang="en-US" altLang="ko-KR" dirty="0"/>
            </a:br>
            <a:r>
              <a:rPr lang="ko-KR" altLang="en-US" dirty="0"/>
              <a:t>프로젝트마다 다를 수 있음을 참고해주시기 바랍니다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48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오류의 원인 </a:t>
            </a:r>
            <a:r>
              <a:rPr lang="en-US" altLang="ko-KR" dirty="0"/>
              <a:t>2 : </a:t>
            </a:r>
            <a:r>
              <a:rPr lang="en-US" altLang="ko-KR" dirty="0" err="1"/>
              <a:t>push_back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STLPort</a:t>
            </a:r>
            <a:r>
              <a:rPr lang="ko-KR" altLang="en-US" dirty="0"/>
              <a:t>에서는 매개 변수 없는 </a:t>
            </a:r>
            <a:r>
              <a:rPr lang="en-US" altLang="ko-KR" dirty="0" err="1"/>
              <a:t>push_back</a:t>
            </a:r>
            <a:r>
              <a:rPr lang="en-US" altLang="ko-KR" dirty="0"/>
              <a:t>()</a:t>
            </a:r>
            <a:r>
              <a:rPr lang="ko-KR" altLang="en-US" dirty="0"/>
              <a:t>을 허용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557298" y="262886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-1;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Add Data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60.0;</a:t>
            </a:r>
          </a:p>
          <a:p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180.0;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0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변수를 하나 선언한 뒤</a:t>
            </a:r>
            <a:r>
              <a:rPr lang="en-US" altLang="ko-KR" dirty="0"/>
              <a:t>, </a:t>
            </a:r>
            <a:r>
              <a:rPr lang="ko-KR" altLang="en-US" dirty="0"/>
              <a:t>데이터를 채우고 </a:t>
            </a:r>
            <a:r>
              <a:rPr lang="en-US" altLang="ko-KR" dirty="0" err="1"/>
              <a:t>push_back</a:t>
            </a:r>
            <a:r>
              <a:rPr lang="en-US" altLang="ko-KR" dirty="0"/>
              <a:t>()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7298" y="262886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Add Data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data.push_back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//index++;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//data[index].weight = 60.0;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//data[index].height = 180.0;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tempData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tempData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60.0;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tempData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180.0;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tempData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494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7298" y="2628863"/>
            <a:ext cx="7087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&amp;&amp;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strlen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오류의 원인 </a:t>
            </a:r>
            <a:r>
              <a:rPr lang="en-US" altLang="ko-KR" dirty="0"/>
              <a:t>3 : </a:t>
            </a:r>
            <a:r>
              <a:rPr lang="ko-KR" altLang="en-US" dirty="0"/>
              <a:t>포인터 기반 반복자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STLPort</a:t>
            </a:r>
            <a:r>
              <a:rPr lang="ko-KR" altLang="en-US" dirty="0"/>
              <a:t>의 </a:t>
            </a:r>
            <a:r>
              <a:rPr lang="en-US" altLang="ko-KR" dirty="0" err="1"/>
              <a:t>const_iterator</a:t>
            </a:r>
            <a:r>
              <a:rPr lang="ko-KR" altLang="en-US" dirty="0"/>
              <a:t>는 </a:t>
            </a:r>
            <a:r>
              <a:rPr lang="en-US" altLang="ko-KR" dirty="0" err="1"/>
              <a:t>const</a:t>
            </a:r>
            <a:r>
              <a:rPr lang="en-US" altLang="ko-KR" dirty="0"/>
              <a:t> char*</a:t>
            </a:r>
          </a:p>
        </p:txBody>
      </p:sp>
    </p:spTree>
    <p:extLst>
      <p:ext uri="{BB962C8B-B14F-4D97-AF65-F5344CB8AC3E}">
        <p14:creationId xmlns:p14="http://schemas.microsoft.com/office/powerpoint/2010/main" val="42559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const_iterator</a:t>
            </a:r>
            <a:r>
              <a:rPr lang="ko-KR" altLang="en-US" dirty="0"/>
              <a:t>를 표준 반복자로 변환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1557298" y="2628863"/>
            <a:ext cx="75405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&amp;&amp;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99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사항 </a:t>
            </a:r>
            <a:r>
              <a:rPr lang="en-US" altLang="ko-KR" dirty="0"/>
              <a:t>: </a:t>
            </a:r>
            <a:r>
              <a:rPr lang="ko-KR" altLang="en-US" dirty="0"/>
              <a:t>기존 프로젝트와 충돌이 나지 않도록</a:t>
            </a:r>
            <a:r>
              <a:rPr lang="en-US" altLang="ko-KR" dirty="0"/>
              <a:t> </a:t>
            </a:r>
            <a:r>
              <a:rPr lang="ko-KR" altLang="en-US" dirty="0"/>
              <a:t>전처리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STLPort</a:t>
            </a:r>
            <a:r>
              <a:rPr lang="ko-KR" altLang="en-US" dirty="0"/>
              <a:t>는 </a:t>
            </a:r>
            <a:r>
              <a:rPr lang="en-US" altLang="ko-KR" dirty="0" err="1"/>
              <a:t>cbegin</a:t>
            </a:r>
            <a:r>
              <a:rPr lang="en-US" altLang="ko-KR" dirty="0"/>
              <a:t>, </a:t>
            </a:r>
            <a:r>
              <a:rPr lang="en-US" altLang="ko-KR" dirty="0" err="1"/>
              <a:t>cend</a:t>
            </a:r>
            <a:r>
              <a:rPr lang="en-US" altLang="ko-KR" dirty="0"/>
              <a:t> </a:t>
            </a:r>
            <a:r>
              <a:rPr lang="ko-KR" altLang="en-US" dirty="0"/>
              <a:t>함수를 지원하지 않음</a:t>
            </a:r>
            <a:r>
              <a:rPr lang="en-US" altLang="ko-KR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9306" y="2744123"/>
            <a:ext cx="76404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_MSC_VER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&gt;= 1900)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itbegin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token.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itend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token.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itbegin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token.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begin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const_iterator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itend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token.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2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종속 관계를 갖는 프로젝트가 많은 경우</a:t>
            </a:r>
            <a:r>
              <a:rPr lang="en-US" altLang="ko-KR" dirty="0"/>
              <a:t>, </a:t>
            </a:r>
            <a:r>
              <a:rPr lang="en-US" altLang="ko-KR" dirty="0" err="1"/>
              <a:t>STLPort</a:t>
            </a:r>
            <a:r>
              <a:rPr lang="ko-KR" altLang="en-US" dirty="0"/>
              <a:t>를 제거해도</a:t>
            </a:r>
            <a:br>
              <a:rPr lang="en-US" altLang="ko-KR" dirty="0"/>
            </a:br>
            <a:r>
              <a:rPr lang="ko-KR" altLang="en-US" dirty="0"/>
              <a:t>포함된 </a:t>
            </a:r>
            <a:r>
              <a:rPr lang="en-US" altLang="ko-KR" dirty="0"/>
              <a:t>.lib</a:t>
            </a:r>
            <a:r>
              <a:rPr lang="ko-KR" altLang="en-US" dirty="0"/>
              <a:t>나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ko-KR" altLang="en-US" dirty="0"/>
              <a:t>로 인해 완전히 제거되지 않는 경우가 있음</a:t>
            </a:r>
            <a:endParaRPr lang="en-US" altLang="ko-KR" dirty="0"/>
          </a:p>
        </p:txBody>
      </p:sp>
      <p:pic>
        <p:nvPicPr>
          <p:cNvPr id="8194" name="Picture 2" descr="꼬여 있는 실타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289" y="2944810"/>
            <a:ext cx="5299422" cy="352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방법 </a:t>
            </a:r>
            <a:r>
              <a:rPr lang="en-US" altLang="ko-KR" dirty="0"/>
              <a:t>: </a:t>
            </a:r>
            <a:r>
              <a:rPr lang="ko-KR" altLang="en-US" dirty="0"/>
              <a:t>프로젝트 종속 관계를 파악한 뒤</a:t>
            </a:r>
            <a:r>
              <a:rPr lang="en-US" altLang="ko-KR" dirty="0"/>
              <a:t>, </a:t>
            </a:r>
            <a:r>
              <a:rPr lang="ko-KR" altLang="en-US" dirty="0"/>
              <a:t>풀어나간다</a:t>
            </a:r>
            <a:r>
              <a:rPr lang="en-US" altLang="ko-KR" dirty="0"/>
              <a:t>.</a:t>
            </a:r>
          </a:p>
        </p:txBody>
      </p:sp>
      <p:pic>
        <p:nvPicPr>
          <p:cNvPr id="9218" name="Picture 2" descr="project dependency graph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42" y="2236054"/>
            <a:ext cx="6077516" cy="43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0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</a:rPr>
              <a:t>STLPort</a:t>
            </a:r>
            <a:r>
              <a:rPr lang="en-US" altLang="ko-KR" sz="4000" dirty="0">
                <a:solidFill>
                  <a:schemeClr val="bg1"/>
                </a:solidFill>
              </a:rPr>
              <a:t> Removal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주의 </a:t>
            </a:r>
            <a:r>
              <a:rPr lang="en-US" altLang="ko-KR" dirty="0"/>
              <a:t>: </a:t>
            </a:r>
            <a:r>
              <a:rPr lang="ko-KR" altLang="en-US" dirty="0"/>
              <a:t>실타래를 풀다가 지칠 수도 있으니 숨을 쉬어가면서 하자</a:t>
            </a:r>
            <a:r>
              <a:rPr lang="en-US" altLang="ko-KR" dirty="0"/>
              <a:t>.</a:t>
            </a:r>
          </a:p>
        </p:txBody>
      </p:sp>
      <p:pic>
        <p:nvPicPr>
          <p:cNvPr id="10242" name="Picture 2" descr="올해는 힘들 것 같아요 박명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86" y="2453785"/>
            <a:ext cx="7092828" cy="38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2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STL Function Change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경우 </a:t>
            </a:r>
            <a:r>
              <a:rPr lang="en-US" altLang="ko-KR" dirty="0"/>
              <a:t>1 : round()</a:t>
            </a:r>
            <a:r>
              <a:rPr lang="ko-KR" altLang="en-US" dirty="0"/>
              <a:t> 함수 변화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C99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6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C++11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7298" y="26288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roundf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roundl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557297" y="4035042"/>
            <a:ext cx="9161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(T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additional overloads for integral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50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STL Function Change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경우 </a:t>
            </a:r>
            <a:r>
              <a:rPr lang="en-US" altLang="ko-KR" dirty="0"/>
              <a:t>2 : </a:t>
            </a:r>
            <a:r>
              <a:rPr lang="ko-KR" altLang="en-US" dirty="0"/>
              <a:t>곧 없어지는 </a:t>
            </a:r>
            <a:r>
              <a:rPr lang="en-US" altLang="ko-KR" dirty="0" err="1"/>
              <a:t>auto_ptr</a:t>
            </a:r>
            <a:r>
              <a:rPr lang="en-US" altLang="ko-KR" dirty="0"/>
              <a:t> (C++17</a:t>
            </a:r>
            <a:r>
              <a:rPr lang="ko-KR" altLang="en-US" dirty="0"/>
              <a:t>에서 없어질 예정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unique_ptr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shared_ptr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weak_ptr</a:t>
            </a:r>
            <a:endParaRPr lang="en-US" altLang="ko-KR" dirty="0"/>
          </a:p>
        </p:txBody>
      </p:sp>
      <p:sp>
        <p:nvSpPr>
          <p:cNvPr id="9" name="Rectangle 8"/>
          <p:cNvSpPr/>
          <p:nvPr/>
        </p:nvSpPr>
        <p:spPr>
          <a:xfrm>
            <a:off x="1553009" y="26334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fr-FR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unique_ptr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FR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pUnique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pUnique2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make_unique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1553009" y="38533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shared_ptr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pShared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pShared2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make_shared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53009" y="507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weak_ptr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pWeak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pWeak2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pShared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28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What is project migration?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하나의 시스템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, </a:t>
            </a:r>
            <a:r>
              <a:rPr lang="ko-KR" altLang="en-US" dirty="0"/>
              <a:t>애플리케이션</a:t>
            </a:r>
            <a:r>
              <a:rPr lang="en-US" altLang="ko-KR" dirty="0"/>
              <a:t>, </a:t>
            </a:r>
            <a:r>
              <a:rPr lang="ko-KR" altLang="en-US" dirty="0"/>
              <a:t>위치 또는 인프라 집합에서 하나 이상의 프로젝트 관련 항목을 다른 곳으로 옮기는 것과 연관된 프로세스 및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9600" y="6581001"/>
            <a:ext cx="523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https://www.if4it.com/SYNTHESIZED/GLOSSARY/P/Project_Migration.html</a:t>
            </a:r>
          </a:p>
        </p:txBody>
      </p:sp>
      <p:pic>
        <p:nvPicPr>
          <p:cNvPr id="6" name="Picture 4" descr="Visual Studio 2015 Log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4063628"/>
            <a:ext cx="423545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00538" y="3402467"/>
            <a:ext cx="5934075" cy="2778886"/>
            <a:chOff x="400538" y="2178050"/>
            <a:chExt cx="5934075" cy="2778886"/>
          </a:xfrm>
        </p:grpSpPr>
        <p:pic>
          <p:nvPicPr>
            <p:cNvPr id="8" name="Picture 2" descr="Visual Studio 2008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38" y="2178050"/>
              <a:ext cx="5934075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Visual Studio 2010 Logo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38" y="4083050"/>
              <a:ext cx="5934075" cy="873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Arrow: Right 9"/>
          <p:cNvSpPr/>
          <p:nvPr/>
        </p:nvSpPr>
        <p:spPr>
          <a:xfrm>
            <a:off x="6616106" y="4783998"/>
            <a:ext cx="1340444" cy="67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Macro Change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경우 </a:t>
            </a:r>
            <a:r>
              <a:rPr lang="en-US" altLang="ko-KR" dirty="0"/>
              <a:t>1 : </a:t>
            </a:r>
            <a:r>
              <a:rPr lang="ko-KR" altLang="en-US" dirty="0"/>
              <a:t>매크로 </a:t>
            </a:r>
            <a:r>
              <a:rPr lang="en-US" altLang="ko-KR" dirty="0"/>
              <a:t>/ </a:t>
            </a:r>
            <a:r>
              <a:rPr lang="ko-KR" altLang="en-US" dirty="0"/>
              <a:t>매크로 함수 구분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126991" y="205503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DECLARE_FUNCTION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DECLARE_FUNCTION_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Test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    DECLARE_FUNCTION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Error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    DECLARE_FUNCTION_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94597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Macro Change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경우 </a:t>
            </a:r>
            <a:r>
              <a:rPr lang="en-US" altLang="ko-KR" dirty="0"/>
              <a:t>2 : </a:t>
            </a:r>
            <a:r>
              <a:rPr lang="ko-KR" altLang="en-US" dirty="0"/>
              <a:t>매크로 문자열 사용 시 구분을 위한 공백 필요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126990" y="2055039"/>
            <a:ext cx="8547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MACROSTR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"STRING MACRO"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s-E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ERROR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error"</a:t>
            </a:r>
            <a:r>
              <a:rPr lang="es-ES" altLang="ko-KR" dirty="0" err="1">
                <a:solidFill>
                  <a:srgbClr val="A000A0"/>
                </a:solidFill>
                <a:latin typeface="Consolas" panose="020B0609020204030204" pitchFamily="49" charset="0"/>
              </a:rPr>
              <a:t>MACROSTR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"error"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Error</a:t>
            </a:r>
            <a:endParaRPr lang="es-E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s-E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VALID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valid</a:t>
            </a:r>
            <a:r>
              <a:rPr lang="es-E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dirty="0">
                <a:solidFill>
                  <a:srgbClr val="A000A0"/>
                </a:solidFill>
                <a:latin typeface="Consolas" panose="020B0609020204030204" pitchFamily="49" charset="0"/>
              </a:rPr>
              <a:t>MACROSTR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"error"</a:t>
            </a:r>
            <a:r>
              <a:rPr lang="es-E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E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629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Windows XP Support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</a:t>
            </a:r>
            <a:r>
              <a:rPr lang="ko-KR" altLang="en-US" dirty="0"/>
              <a:t>최신 버전에서는 기본적으로 </a:t>
            </a:r>
            <a:r>
              <a:rPr lang="en-US" altLang="ko-KR" dirty="0"/>
              <a:t>Windows XP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지원하지 않음 → </a:t>
            </a:r>
            <a:r>
              <a:rPr lang="en-US" altLang="ko-KR" dirty="0"/>
              <a:t>Windows XP</a:t>
            </a:r>
            <a:r>
              <a:rPr lang="ko-KR" altLang="en-US" dirty="0"/>
              <a:t>를 지원하는 프로그램에서 문제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해결 방법 </a:t>
            </a:r>
            <a:r>
              <a:rPr lang="en-US" altLang="ko-KR" dirty="0"/>
              <a:t>: </a:t>
            </a:r>
            <a:r>
              <a:rPr lang="ko-KR" altLang="en-US" dirty="0"/>
              <a:t>프로젝트 속성에서 </a:t>
            </a:r>
            <a:r>
              <a:rPr lang="en-US" altLang="ko-KR" dirty="0"/>
              <a:t>“Platform Toolset”</a:t>
            </a:r>
            <a:r>
              <a:rPr lang="ko-KR" altLang="en-US" dirty="0"/>
              <a:t>을</a:t>
            </a:r>
            <a:r>
              <a:rPr lang="en-US" altLang="ko-KR" dirty="0"/>
              <a:t> “Visual Studio 2015”</a:t>
            </a:r>
            <a:r>
              <a:rPr lang="ko-KR" altLang="en-US" dirty="0"/>
              <a:t>에서 </a:t>
            </a:r>
            <a:r>
              <a:rPr lang="en-US" altLang="ko-KR" dirty="0"/>
              <a:t>“Visual Studio 2015 – Windows XP”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342" t="31689" r="7532" b="32408"/>
          <a:stretch/>
        </p:blipFill>
        <p:spPr>
          <a:xfrm>
            <a:off x="3333246" y="4410636"/>
            <a:ext cx="5525508" cy="21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0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다음과 같은 클래스가 있다고 하자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1126991" y="2055039"/>
            <a:ext cx="77173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"Constructor\n"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"Destructor\n"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80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에서 프로젝트를 빌드한 뒤 실행할 때</a:t>
            </a:r>
            <a:br>
              <a:rPr lang="en-US" altLang="ko-KR" dirty="0"/>
            </a:br>
            <a:r>
              <a:rPr lang="ko-KR" altLang="en-US" dirty="0"/>
              <a:t>싱글턴 패턴으로 구현한 클래스 타입에 대한 인스턴스를</a:t>
            </a:r>
            <a:br>
              <a:rPr lang="en-US" altLang="ko-KR" dirty="0"/>
            </a:br>
            <a:r>
              <a:rPr lang="en-US" altLang="ko-KR" dirty="0"/>
              <a:t>static</a:t>
            </a:r>
            <a:r>
              <a:rPr lang="ko-KR" altLang="en-US" dirty="0"/>
              <a:t>으로 정의할 경우 </a:t>
            </a:r>
            <a:r>
              <a:rPr lang="en-US" altLang="ko-KR" dirty="0"/>
              <a:t>Lock</a:t>
            </a:r>
            <a:r>
              <a:rPr lang="ko-KR" altLang="en-US" dirty="0"/>
              <a:t>이 걸린 뒤 풀리지 않아</a:t>
            </a:r>
            <a:br>
              <a:rPr lang="en-US" altLang="ko-KR" dirty="0"/>
            </a:br>
            <a:r>
              <a:rPr lang="ko-KR" altLang="en-US" dirty="0"/>
              <a:t>무한 루프에 빠지는 현상이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2070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원인 </a:t>
            </a:r>
            <a:r>
              <a:rPr lang="en-US" altLang="ko-KR" dirty="0"/>
              <a:t>: C++11</a:t>
            </a:r>
            <a:r>
              <a:rPr lang="ko-KR" altLang="en-US" dirty="0"/>
              <a:t>부터 지역 </a:t>
            </a:r>
            <a:r>
              <a:rPr lang="en-US" altLang="ko-KR" dirty="0"/>
              <a:t>static </a:t>
            </a:r>
            <a:r>
              <a:rPr lang="ko-KR" altLang="en-US" dirty="0"/>
              <a:t>개체 생성이 스레드 안전하게 보장하도록 표준에 추가됨 → 이를 </a:t>
            </a:r>
            <a:r>
              <a:rPr lang="en-US" altLang="ko-KR" dirty="0"/>
              <a:t>“Magic Statics”</a:t>
            </a:r>
            <a:r>
              <a:rPr lang="ko-KR" altLang="en-US" dirty="0"/>
              <a:t>라고 함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https://msdn.microsoft.com/en-us/library/hh567368.aspx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Magic Statics</a:t>
            </a:r>
            <a:r>
              <a:rPr lang="ko-KR" altLang="en-US" dirty="0"/>
              <a:t>에 대한 자세한 내용은 </a:t>
            </a:r>
            <a:r>
              <a:rPr lang="en-US" altLang="ko-KR" dirty="0"/>
              <a:t>C++11 </a:t>
            </a:r>
            <a:r>
              <a:rPr lang="ko-KR" altLang="en-US" dirty="0"/>
              <a:t>표준 문서 참조</a:t>
            </a:r>
            <a:r>
              <a:rPr lang="en-US" altLang="ko-KR" dirty="0"/>
              <a:t>“Dynamic Initialization and Destruction with Concurrency”</a:t>
            </a:r>
            <a:br>
              <a:rPr lang="en-US" altLang="ko-KR" dirty="0"/>
            </a:br>
            <a:r>
              <a:rPr lang="en-US" altLang="ko-KR" sz="2400" dirty="0"/>
              <a:t>(http://www.open-std.org/jtc1/sc22/wg21/docs/papers/2008/n2660.htm)</a:t>
            </a:r>
          </a:p>
        </p:txBody>
      </p:sp>
    </p:spTree>
    <p:extLst>
      <p:ext uri="{BB962C8B-B14F-4D97-AF65-F5344CB8AC3E}">
        <p14:creationId xmlns:p14="http://schemas.microsoft.com/office/powerpoint/2010/main" val="346411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가 </a:t>
            </a:r>
            <a:r>
              <a:rPr lang="en-US" altLang="ko-KR" dirty="0"/>
              <a:t>static </a:t>
            </a:r>
            <a:r>
              <a:rPr lang="ko-KR" altLang="en-US" dirty="0"/>
              <a:t>지역 개체 초기화를</a:t>
            </a:r>
            <a:br>
              <a:rPr lang="en-US" altLang="ko-KR" dirty="0"/>
            </a:br>
            <a:r>
              <a:rPr lang="ko-KR" altLang="en-US" dirty="0"/>
              <a:t>스레드 안전하게 하기 위해서 사용하는 전략</a:t>
            </a:r>
            <a:br>
              <a:rPr lang="en-US" altLang="ko-KR" dirty="0"/>
            </a:br>
            <a:r>
              <a:rPr lang="en-US" altLang="ko-KR" dirty="0"/>
              <a:t>- Lock</a:t>
            </a:r>
            <a:r>
              <a:rPr lang="ko-KR" altLang="en-US" dirty="0"/>
              <a:t>과 </a:t>
            </a:r>
            <a:r>
              <a:rPr lang="en-US" altLang="ko-KR" dirty="0"/>
              <a:t>TLS(Thread Local Storage)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9860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341068"/>
            <a:ext cx="104835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Uninitialized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-1;</a:t>
            </a: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EpochStart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i="1" dirty="0">
                <a:solidFill>
                  <a:srgbClr val="A000A0"/>
                </a:solidFill>
                <a:latin typeface="Consolas" panose="020B0609020204030204" pitchFamily="49" charset="0"/>
              </a:rPr>
              <a:t>INT_MIN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Access to these variables is guarded in the below functions. They may only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be modified while the lock is held. _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Tss_epoch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 is readable from user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code and is read without taking the lock.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Init_global_epoch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EpochStart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__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declspec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Init_thread_epoch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EpochStart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CRITICAL_SECTION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Tss_mutex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CONDITION_VARIABLE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Tss_cv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>
                <a:solidFill>
                  <a:srgbClr val="0000FF"/>
                </a:solidFill>
                <a:latin typeface="Consolas" panose="020B0609020204030204" pitchFamily="49" charset="0"/>
              </a:rPr>
              <a:t>HANDLE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Tss_event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decltype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SleepConditionVariableCS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)*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encoded_sleep_condition_variable_cs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decltype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WakeAllConditionVariable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)*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encoded_wake_all_condition_variable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57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앞의 </a:t>
            </a:r>
            <a:r>
              <a:rPr lang="en-US" altLang="ko-KR" dirty="0"/>
              <a:t>Single </a:t>
            </a:r>
            <a:r>
              <a:rPr lang="ko-KR" altLang="en-US" dirty="0"/>
              <a:t>클래스 예제를 다시 가져와 보자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1126991" y="2055039"/>
            <a:ext cx="77173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"Constructor\n"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"Destructor\n"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097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는 다음과 같은 형태로 코드를 만든다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126991" y="2055039"/>
            <a:ext cx="65186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Uninitialized;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Single&amp;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&gt;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Init_thread_header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    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i="1" dirty="0">
                <a:solidFill>
                  <a:srgbClr val="88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atexit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::~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Init_thread_footer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006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Statistics of project migration in 2015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1402" y="1207564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66%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4577" y="2223227"/>
            <a:ext cx="9922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of IT pros </a:t>
            </a:r>
            <a:r>
              <a:rPr lang="en-US" sz="3000" b="1" dirty="0"/>
              <a:t>delayed a migration </a:t>
            </a:r>
            <a:r>
              <a:rPr lang="en-US" sz="3000" dirty="0"/>
              <a:t>due to past experience.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1402" y="286821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44%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8168" y="3883881"/>
            <a:ext cx="7263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experienced a </a:t>
            </a:r>
            <a:r>
              <a:rPr lang="en-US" sz="3000" b="1" dirty="0"/>
              <a:t>migration failure</a:t>
            </a:r>
            <a:r>
              <a:rPr lang="en-US" sz="3000" dirty="0"/>
              <a:t> in 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1402" y="4528872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75%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577" y="5453542"/>
            <a:ext cx="987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of companies that performed a migration in 2015 were</a:t>
            </a:r>
            <a:br>
              <a:rPr lang="en-US" sz="3000" dirty="0"/>
            </a:br>
            <a:r>
              <a:rPr lang="en-US" sz="3000" b="1" dirty="0"/>
              <a:t>offline for 48 hours or longer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59600" y="6581001"/>
            <a:ext cx="523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http://www.itworld.co.kr/print/101274</a:t>
            </a:r>
          </a:p>
        </p:txBody>
      </p:sp>
    </p:spTree>
    <p:extLst>
      <p:ext uri="{BB962C8B-B14F-4D97-AF65-F5344CB8AC3E}">
        <p14:creationId xmlns:p14="http://schemas.microsoft.com/office/powerpoint/2010/main" val="715643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는 다음과 같은 형태로 코드를 만든다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1126991" y="2055039"/>
            <a:ext cx="65186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Uninitialized;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Single&amp;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&gt;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Init_thread_header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    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i="1" dirty="0">
                <a:solidFill>
                  <a:srgbClr val="88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atexit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::~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Init_thread_footer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g_single_once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2090057" y="2918885"/>
            <a:ext cx="4525896" cy="286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/>
          <p:cNvCxnSpPr>
            <a:cxnSpLocks/>
            <a:stCxn id="2" idx="3"/>
          </p:cNvCxnSpPr>
          <p:nvPr/>
        </p:nvCxnSpPr>
        <p:spPr>
          <a:xfrm>
            <a:off x="6615953" y="3062088"/>
            <a:ext cx="5686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84571" y="2738921"/>
            <a:ext cx="492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g_single_one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  <a:br>
              <a:rPr lang="en-US" altLang="ko-KR" dirty="0"/>
            </a:br>
            <a:r>
              <a:rPr lang="en-US" altLang="ko-KR" dirty="0"/>
              <a:t>_</a:t>
            </a:r>
            <a:r>
              <a:rPr lang="en-US" altLang="ko-KR" dirty="0" err="1"/>
              <a:t>Init_thread_epoch</a:t>
            </a:r>
            <a:r>
              <a:rPr lang="ko-KR" altLang="en-US" dirty="0"/>
              <a:t>는 </a:t>
            </a:r>
            <a:r>
              <a:rPr lang="en-US" altLang="ko-KR" dirty="0"/>
              <a:t>0x80000000</a:t>
            </a:r>
            <a:r>
              <a:rPr lang="ko-KR" altLang="en-US" dirty="0"/>
              <a:t>으로 초기화</a:t>
            </a:r>
          </a:p>
        </p:txBody>
      </p:sp>
    </p:spTree>
    <p:extLst>
      <p:ext uri="{BB962C8B-B14F-4D97-AF65-F5344CB8AC3E}">
        <p14:creationId xmlns:p14="http://schemas.microsoft.com/office/powerpoint/2010/main" val="290590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3566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문제는 </a:t>
            </a:r>
            <a:r>
              <a:rPr lang="en-US" altLang="ko-KR" dirty="0"/>
              <a:t>_</a:t>
            </a:r>
            <a:r>
              <a:rPr lang="en-US" altLang="ko-KR" dirty="0" err="1"/>
              <a:t>Init_thread_epoch</a:t>
            </a:r>
            <a:r>
              <a:rPr lang="ko-KR" altLang="en-US" dirty="0"/>
              <a:t>가 </a:t>
            </a:r>
            <a:r>
              <a:rPr lang="en-US" altLang="ko-KR" dirty="0"/>
              <a:t>TLS </a:t>
            </a:r>
            <a:r>
              <a:rPr lang="ko-KR" altLang="en-US" dirty="0"/>
              <a:t>변수라는 점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에서는 이를 위해 </a:t>
            </a:r>
            <a:r>
              <a:rPr lang="en-US" altLang="ko-KR" dirty="0"/>
              <a:t>_</a:t>
            </a:r>
            <a:r>
              <a:rPr lang="en-US" altLang="ko-KR" dirty="0" err="1"/>
              <a:t>declspec</a:t>
            </a:r>
            <a:r>
              <a:rPr lang="en-US" altLang="ko-KR" dirty="0"/>
              <a:t>(thread)</a:t>
            </a:r>
            <a:r>
              <a:rPr lang="ko-KR" altLang="en-US" dirty="0"/>
              <a:t>를 사용해</a:t>
            </a:r>
            <a:br>
              <a:rPr lang="en-US" altLang="ko-KR" dirty="0"/>
            </a:br>
            <a:r>
              <a:rPr lang="ko-KR" altLang="en-US" dirty="0"/>
              <a:t>암시적 </a:t>
            </a:r>
            <a:r>
              <a:rPr lang="en-US" altLang="ko-KR" dirty="0"/>
              <a:t>TLS</a:t>
            </a:r>
            <a:r>
              <a:rPr lang="ko-KR" altLang="en-US" dirty="0"/>
              <a:t>로 처리하는데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r>
              <a:rPr lang="ko-KR" altLang="en-US" dirty="0"/>
              <a:t> </a:t>
            </a:r>
            <a:r>
              <a:rPr lang="en-US" altLang="ko-KR" dirty="0"/>
              <a:t>XP</a:t>
            </a:r>
            <a:r>
              <a:rPr lang="ko-KR" altLang="en-US" dirty="0"/>
              <a:t>에서는 암시적 </a:t>
            </a:r>
            <a:r>
              <a:rPr lang="en-US" altLang="ko-KR" dirty="0"/>
              <a:t>TLS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정상적으로 지원하지 않아 </a:t>
            </a:r>
            <a:r>
              <a:rPr lang="en-US" altLang="ko-KR" dirty="0"/>
              <a:t>_</a:t>
            </a:r>
            <a:r>
              <a:rPr lang="en-US" altLang="ko-KR" dirty="0" err="1"/>
              <a:t>Init_thread_epoch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초기화됐고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그러면서 생성도 되지 않은 개체가 생성됐다고 판단이 이루어진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290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341068"/>
            <a:ext cx="105296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cdecl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Init_thread_header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Uninitialized)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else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while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XpTimeout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Uninitialized)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BeingInitialized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Init_thread_unlock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Init_global_epoch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Init_thread_unlock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715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341068"/>
            <a:ext cx="87898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cdecl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Init_thread_footer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++_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Init_global_epoch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pOnce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Init_global_epoch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Init_global_epoch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Init_thread_unlock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Init_thread_notify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4766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결론 </a:t>
            </a:r>
            <a:r>
              <a:rPr lang="en-US" altLang="ko-KR" dirty="0"/>
              <a:t>: Visual Studio 2015</a:t>
            </a:r>
            <a:r>
              <a:rPr lang="ko-KR" altLang="en-US" dirty="0"/>
              <a:t>에서 프로젝트가 </a:t>
            </a:r>
            <a:r>
              <a:rPr lang="en-US" altLang="ko-KR" dirty="0"/>
              <a:t>Windows XP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지원하도록 설정한 경우</a:t>
            </a:r>
            <a:r>
              <a:rPr lang="en-US" altLang="ko-KR" dirty="0"/>
              <a:t>, Windows XP</a:t>
            </a:r>
            <a:r>
              <a:rPr lang="ko-KR" altLang="en-US" dirty="0"/>
              <a:t>에서 암시적 </a:t>
            </a:r>
            <a:r>
              <a:rPr lang="en-US" altLang="ko-KR" dirty="0"/>
              <a:t>TLS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정상적으로 지원하지 않기 때문에 생기는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에서는 </a:t>
            </a:r>
            <a:r>
              <a:rPr lang="en-US" altLang="ko-KR" dirty="0"/>
              <a:t>“Thread-safe Initialization” </a:t>
            </a:r>
            <a:r>
              <a:rPr lang="ko-KR" altLang="en-US" dirty="0"/>
              <a:t>옵션이</a:t>
            </a:r>
            <a:br>
              <a:rPr lang="en-US" altLang="ko-KR" dirty="0"/>
            </a:br>
            <a:r>
              <a:rPr lang="ko-KR" altLang="en-US" dirty="0"/>
              <a:t>기본적으로 활성화되어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887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Magic Statics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</a:t>
            </a:r>
            <a:r>
              <a:rPr lang="en-US" altLang="ko-KR" dirty="0"/>
              <a:t>: </a:t>
            </a:r>
            <a:r>
              <a:rPr lang="ko-KR" altLang="en-US" dirty="0"/>
              <a:t>프로젝트 속성에서 </a:t>
            </a:r>
            <a:r>
              <a:rPr lang="en-US" altLang="ko-KR" dirty="0"/>
              <a:t>C/C++ &gt; Command Line</a:t>
            </a:r>
            <a:r>
              <a:rPr lang="ko-KR" altLang="en-US" dirty="0"/>
              <a:t>에 </a:t>
            </a:r>
            <a:r>
              <a:rPr lang="en-US" altLang="ko-KR" dirty="0"/>
              <a:t>“/</a:t>
            </a:r>
            <a:r>
              <a:rPr lang="en-US" altLang="ko-KR" dirty="0" err="1"/>
              <a:t>Zc:threadSafeInit</a:t>
            </a:r>
            <a:r>
              <a:rPr lang="en-US" altLang="ko-KR" dirty="0"/>
              <a:t>-”</a:t>
            </a:r>
            <a:r>
              <a:rPr lang="ko-KR" altLang="en-US" dirty="0"/>
              <a:t>를 추가 </a:t>
            </a:r>
            <a:r>
              <a:rPr lang="en-US" altLang="ko-KR" dirty="0"/>
              <a:t>(</a:t>
            </a:r>
            <a:r>
              <a:rPr lang="ko-KR" altLang="en-US" dirty="0"/>
              <a:t>비활성화</a:t>
            </a:r>
            <a:r>
              <a:rPr lang="en-US" altLang="ko-KR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184" b="6252"/>
          <a:stretch/>
        </p:blipFill>
        <p:spPr>
          <a:xfrm>
            <a:off x="3016544" y="2804673"/>
            <a:ext cx="6158912" cy="3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09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Treat Warnings as Errors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로 오면서 경고를 오류로 취급하는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C4456 : declaration of ‘x’ hides previous local declaration.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C4459 : declaration of 'x' hides global declaration.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C4577 : '</a:t>
            </a:r>
            <a:r>
              <a:rPr lang="en-US" altLang="ko-KR" dirty="0" err="1"/>
              <a:t>noexcept</a:t>
            </a:r>
            <a:r>
              <a:rPr lang="en-US" altLang="ko-KR" dirty="0"/>
              <a:t>' used with no exception handling mode specified; termination on exception is not guaranteed. Specify /</a:t>
            </a:r>
            <a:r>
              <a:rPr lang="en-US" altLang="ko-KR" dirty="0" err="1"/>
              <a:t>EHsc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C4819 : The file contains a character that cannot be represented in the current code page (949). Save the file in Unicode format to prevent data loss.</a:t>
            </a:r>
          </a:p>
        </p:txBody>
      </p:sp>
    </p:spTree>
    <p:extLst>
      <p:ext uri="{BB962C8B-B14F-4D97-AF65-F5344CB8AC3E}">
        <p14:creationId xmlns:p14="http://schemas.microsoft.com/office/powerpoint/2010/main" val="1389989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Treat Warnings as Errors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해결 방법 </a:t>
            </a:r>
            <a:r>
              <a:rPr lang="en-US" altLang="ko-KR" dirty="0"/>
              <a:t>: C/C++ &gt; Advanced</a:t>
            </a:r>
            <a:r>
              <a:rPr lang="ko-KR" altLang="en-US" dirty="0"/>
              <a:t>의 </a:t>
            </a:r>
            <a:r>
              <a:rPr lang="en-US" altLang="ko-KR" dirty="0"/>
              <a:t>“Disable Specific Warnings”</a:t>
            </a:r>
            <a:r>
              <a:rPr lang="ko-KR" altLang="en-US" dirty="0"/>
              <a:t>에 무시할 경고 번호를 추가하면 됨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644" b="6523"/>
          <a:stretch/>
        </p:blipFill>
        <p:spPr>
          <a:xfrm>
            <a:off x="2892076" y="2729251"/>
            <a:ext cx="6407848" cy="40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6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마이그레이션 작업 후</a:t>
            </a:r>
          </a:p>
        </p:txBody>
      </p:sp>
    </p:spTree>
    <p:extLst>
      <p:ext uri="{BB962C8B-B14F-4D97-AF65-F5344CB8AC3E}">
        <p14:creationId xmlns:p14="http://schemas.microsoft.com/office/powerpoint/2010/main" val="3930554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Before Merge: Test, test, test it!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마이그레이션 작업을 마친 후 프로젝트가 빌드되는지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빌드되면 끝</a:t>
            </a:r>
            <a:r>
              <a:rPr lang="en-US" altLang="ko-KR" dirty="0"/>
              <a:t>? </a:t>
            </a:r>
            <a:r>
              <a:rPr lang="ko-KR" altLang="en-US" dirty="0"/>
              <a:t>이제 시작일 뿐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코드 변경으로 인해 기능이 동작하지 않는 경우가 발생할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또한 코드 변경으로 인해 예상하지 못한 런타임 오류가 발생할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오랜 시간이 걸리더라도 수행 가능한 범위 내에서 모든 기능을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무엇보다 중요한 것은 라이브 서비스의 안전성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9862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Difficulties of project migration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일정 관리 문제 </a:t>
            </a:r>
            <a:r>
              <a:rPr lang="en-US" altLang="ko-KR" dirty="0"/>
              <a:t>– </a:t>
            </a:r>
            <a:r>
              <a:rPr lang="ko-KR" altLang="en-US" dirty="0"/>
              <a:t>프로젝트 진행 기간을 산출하기 어려움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종속성 문제 </a:t>
            </a:r>
            <a:r>
              <a:rPr lang="en-US" altLang="ko-KR" dirty="0"/>
              <a:t>– </a:t>
            </a:r>
            <a:r>
              <a:rPr lang="ko-KR" altLang="en-US" dirty="0"/>
              <a:t>최신 버전에 대한 라이브러리 미지원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안전성 문제 </a:t>
            </a:r>
            <a:r>
              <a:rPr lang="en-US" altLang="ko-KR" dirty="0"/>
              <a:t>– </a:t>
            </a:r>
            <a:r>
              <a:rPr lang="ko-KR" altLang="en-US" dirty="0"/>
              <a:t>라이브 서비스에 문제가 생길 수도 있다는 불안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 문제 </a:t>
            </a:r>
            <a:r>
              <a:rPr lang="en-US" altLang="ko-KR" dirty="0"/>
              <a:t>– </a:t>
            </a:r>
            <a:r>
              <a:rPr lang="ko-KR" altLang="en-US" dirty="0"/>
              <a:t>라이브 서비스 컨텐츠 개발과 동시에 진행해야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인력 문제 </a:t>
            </a:r>
            <a:r>
              <a:rPr lang="en-US" altLang="ko-KR" dirty="0"/>
              <a:t>– </a:t>
            </a:r>
            <a:r>
              <a:rPr lang="ko-KR" altLang="en-US" dirty="0"/>
              <a:t>마이그레이션 작업을 담당할 사람이 부족함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410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Code Merge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00538" y="2111915"/>
            <a:ext cx="1274137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12682" y="5296622"/>
            <a:ext cx="1167744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41" y="1478161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41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1297" y="6155979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Migration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3199" y="294120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Root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  <p:pic>
        <p:nvPicPr>
          <p:cNvPr id="17" name="Picture 8" descr="Octicons-git-pull-request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25" y="3327094"/>
            <a:ext cx="73152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Octicons-repo-pull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41" y="147816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Octicons-repo-push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41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2649157" y="2111915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649157" y="5296622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4373290" y="2725947"/>
            <a:ext cx="0" cy="1966992"/>
          </a:xfrm>
          <a:prstGeom prst="line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8" descr="Octicons-git-pull-request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74" y="3327094"/>
            <a:ext cx="73152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Octicons-repo-pull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90" y="147816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Octicons-repo-push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90" y="4692939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4839506" y="1927885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4839506" y="5296622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6563639" y="2725947"/>
            <a:ext cx="0" cy="1966992"/>
          </a:xfrm>
          <a:prstGeom prst="line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298306" y="1927885"/>
            <a:ext cx="1200828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032070" y="5296622"/>
            <a:ext cx="1605847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8573866" y="2541917"/>
            <a:ext cx="0" cy="2754705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Octicons-git-merge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711" y="1213231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>
            <a:cxnSpLocks/>
          </p:cNvCxnSpPr>
          <p:nvPr/>
        </p:nvCxnSpPr>
        <p:spPr>
          <a:xfrm>
            <a:off x="9405257" y="2029517"/>
            <a:ext cx="1125149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Octicons-rep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72" y="1395763"/>
            <a:ext cx="10972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578930" y="294120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Root</a:t>
            </a:r>
          </a:p>
          <a:p>
            <a:pPr algn="ctr"/>
            <a:r>
              <a:rPr lang="ko-KR" altLang="en-US" dirty="0"/>
              <a:t>저장소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After Merge: Test, test, test it again!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변경한 코드를 머지한 뒤</a:t>
            </a:r>
            <a:r>
              <a:rPr lang="en-US" altLang="ko-KR" dirty="0"/>
              <a:t>, </a:t>
            </a:r>
            <a:r>
              <a:rPr lang="ko-KR" altLang="en-US" dirty="0"/>
              <a:t>다시 한 번 테스트를 수행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기존 프로젝트에서 빌드되고 문제없이 실행되어야 함</a:t>
            </a:r>
            <a:br>
              <a:rPr lang="en-US" altLang="ko-KR" dirty="0"/>
            </a:br>
            <a:r>
              <a:rPr lang="ko-KR" altLang="en-US" dirty="0"/>
              <a:t>또한 마이그레이션한 프로젝트에서도 마찬가지여야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라이브 서비스로 내보내기 전</a:t>
            </a:r>
            <a:r>
              <a:rPr lang="en-US" altLang="ko-KR" dirty="0"/>
              <a:t>, </a:t>
            </a:r>
            <a:r>
              <a:rPr lang="ko-KR" altLang="en-US" dirty="0"/>
              <a:t>반드시 거쳐야 할 작업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최대한 많은 인원이 테스트를 할 수 있도록 일정 협의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7888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Visual Studio 2015</a:t>
            </a:r>
            <a:r>
              <a:rPr lang="ko-KR" altLang="en-US" sz="4000" dirty="0"/>
              <a:t>의 유용한 기능</a:t>
            </a:r>
            <a:br>
              <a:rPr lang="en-US" altLang="ko-KR" sz="4000" dirty="0"/>
            </a:br>
            <a:r>
              <a:rPr lang="en-US" altLang="ko-KR" sz="4000" dirty="0"/>
              <a:t>- Code Analysis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7000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Code Analysis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Studio 2013,</a:t>
            </a:r>
            <a:r>
              <a:rPr lang="ko-KR" altLang="en-US" dirty="0"/>
              <a:t> </a:t>
            </a:r>
            <a:r>
              <a:rPr lang="en-US" altLang="ko-KR" dirty="0"/>
              <a:t>2015</a:t>
            </a:r>
            <a:r>
              <a:rPr lang="ko-KR" altLang="en-US" dirty="0"/>
              <a:t>에는 정적 분석 도구가 내장되어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Analyze &gt; Run Code Analysis </a:t>
            </a:r>
            <a:r>
              <a:rPr lang="ko-KR" altLang="en-US" dirty="0"/>
              <a:t>메뉴에서 사용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프로젝트 속성에서 정적 분석에 사용할 규칙 집합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Platform Toolset</a:t>
            </a:r>
            <a:r>
              <a:rPr lang="ko-KR" altLang="en-US" dirty="0"/>
              <a:t>이 </a:t>
            </a:r>
            <a:r>
              <a:rPr lang="en-US" altLang="ko-KR" dirty="0"/>
              <a:t>“Visual Studio 2015 – Windows XP”</a:t>
            </a:r>
            <a:r>
              <a:rPr lang="ko-KR" altLang="en-US" dirty="0"/>
              <a:t>인 경우</a:t>
            </a:r>
            <a:br>
              <a:rPr lang="en-US" altLang="ko-KR" dirty="0"/>
            </a:br>
            <a:r>
              <a:rPr lang="ko-KR" altLang="en-US" dirty="0"/>
              <a:t>정적 분석을 할 수 없기 때문에</a:t>
            </a:r>
            <a:r>
              <a:rPr lang="en-US" altLang="ko-KR" dirty="0"/>
              <a:t> “Visual Studio 2015”</a:t>
            </a:r>
            <a:r>
              <a:rPr lang="ko-KR" altLang="en-US" dirty="0"/>
              <a:t>로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정적 분석 시간은 프로젝트의 크기에 따라 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7238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Code Analysis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정적 분석을 통해 확인할 수 있는 부분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 </a:t>
            </a:r>
            <a:r>
              <a:rPr lang="ko-KR" altLang="en-US" dirty="0"/>
              <a:t>포인터 역참조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int</a:t>
            </a:r>
            <a:r>
              <a:rPr lang="en-US" altLang="ko-KR" dirty="0"/>
              <a:t> -&gt; bool </a:t>
            </a:r>
            <a:r>
              <a:rPr lang="ko-KR" altLang="en-US" dirty="0"/>
              <a:t>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noexcept</a:t>
            </a:r>
            <a:r>
              <a:rPr lang="en-US" altLang="ko-KR" dirty="0"/>
              <a:t> </a:t>
            </a:r>
            <a:r>
              <a:rPr lang="ko-KR" altLang="en-US" dirty="0"/>
              <a:t>누락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부호 불일치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지역 변수 </a:t>
            </a:r>
            <a:r>
              <a:rPr lang="en-US" altLang="ko-KR" dirty="0"/>
              <a:t>/ </a:t>
            </a:r>
            <a:r>
              <a:rPr lang="ko-KR" altLang="en-US" dirty="0"/>
              <a:t>함수 매개 변수 </a:t>
            </a:r>
            <a:r>
              <a:rPr lang="en-US" altLang="ko-KR" dirty="0"/>
              <a:t>/ </a:t>
            </a:r>
            <a:r>
              <a:rPr lang="ko-KR" altLang="en-US" dirty="0"/>
              <a:t>클래스 선언 숨김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0959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Code Analysis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Demo : </a:t>
            </a:r>
            <a:r>
              <a:rPr lang="ko-KR" altLang="en-US" dirty="0"/>
              <a:t>프로젝트의 코드 정적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833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65781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Summary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586439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86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Summary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마이그레이션 작업 전에 정책 및 계획을 잘 세우시기 바랍니다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 작업은 매우 힘든 작업입니다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그렇다고 아예 불가능한 작업도 아닙니다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 작업 후에는 최대한 모든 기능을 테스트합시다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뜻이 있는 곳에 길이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모든 개발자 분들</a:t>
            </a:r>
            <a:r>
              <a:rPr lang="en-US" altLang="ko-KR" dirty="0"/>
              <a:t>, </a:t>
            </a:r>
            <a:r>
              <a:rPr lang="ko-KR" altLang="en-US" dirty="0"/>
              <a:t>언제나 파이팅입니다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6285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Special Thanks to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마이그레이션 작업은 저 혼자가 아닌 팀에 계신 분들과 함께</a:t>
            </a:r>
            <a:br>
              <a:rPr lang="en-US" altLang="ko-KR" dirty="0"/>
            </a:br>
            <a:r>
              <a:rPr lang="ko-KR" altLang="en-US" dirty="0"/>
              <a:t>진행했습니다</a:t>
            </a:r>
            <a:r>
              <a:rPr lang="en-US" altLang="ko-KR" dirty="0"/>
              <a:t>. </a:t>
            </a:r>
            <a:r>
              <a:rPr lang="ko-KR" altLang="en-US" dirty="0"/>
              <a:t>함께 작업했기에 무사히 마칠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자리를 빌어 저희 팀원분들에게 감사하다는 말씀드립니다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119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However…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t1.daumcdn.net/storyball/ccfc9df87b91c046ea6df23f5bc50644583b95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12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References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http://www.cppreference.com/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http://eslife.tistory.com/entry/Visual-Studio-%EB%B2%84%EC%A0%84-%EB%B3%84-STL-%EC%A7%80%EC%9B%90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http://jiniya.net/ng/2016/11/magic-statics/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https://blogs.msdn.microsoft.com/vcblog/2014/11/12/improvements-to-warnings-in-the-c-compiler/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0853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541629" y="2565821"/>
            <a:ext cx="8339311" cy="985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Question?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utilForever@gmail.com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http://fb.com/utilForever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http://www.github.com/utilForever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1629" y="1166164"/>
            <a:ext cx="833931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감사합니다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700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However…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12" descr="인터스텔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81" y="1589390"/>
            <a:ext cx="8668239" cy="48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71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00538" y="155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Table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of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56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마이그레이션 작업 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 작업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마이그레이션 작업 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Visual Studio 2015</a:t>
            </a:r>
            <a:r>
              <a:rPr lang="ko-KR" altLang="en-US" dirty="0"/>
              <a:t>의 유용한 기능 </a:t>
            </a:r>
            <a:r>
              <a:rPr lang="en-US" altLang="ko-KR" dirty="0"/>
              <a:t>- Code Analysis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166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7390</TotalTime>
  <Words>2707</Words>
  <Application>Microsoft Office PowerPoint</Application>
  <PresentationFormat>Widescreen</PresentationFormat>
  <Paragraphs>454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맑은 고딕</vt:lpstr>
      <vt:lpstr>서울남산체 M</vt:lpstr>
      <vt:lpstr>Arial</vt:lpstr>
      <vt:lpstr>Consolas</vt:lpstr>
      <vt:lpstr>Office 테마</vt:lpstr>
      <vt:lpstr>새 C++은 새 Visual Studio에? - 좌충우돌 마이그레이션 이야기</vt:lpstr>
      <vt:lpstr>소개</vt:lpstr>
      <vt:lpstr>시작하기 전에…</vt:lpstr>
      <vt:lpstr>What is project migration?</vt:lpstr>
      <vt:lpstr>Statistics of project migration in 2015</vt:lpstr>
      <vt:lpstr>Difficulties of project migration</vt:lpstr>
      <vt:lpstr>However…</vt:lpstr>
      <vt:lpstr>However…</vt:lpstr>
      <vt:lpstr>Table of Contents</vt:lpstr>
      <vt:lpstr>마이그레이션 작업 전</vt:lpstr>
      <vt:lpstr>Library Check</vt:lpstr>
      <vt:lpstr>Migration Policy</vt:lpstr>
      <vt:lpstr>Fork Branch </vt:lpstr>
      <vt:lpstr>Migration Branch</vt:lpstr>
      <vt:lpstr>Note</vt:lpstr>
      <vt:lpstr>마이그레이션 작업</vt:lpstr>
      <vt:lpstr>STLport</vt:lpstr>
      <vt:lpstr>Why use STLport?</vt:lpstr>
      <vt:lpstr>Why use STLport?</vt:lpstr>
      <vt:lpstr>Why use STLport?</vt:lpstr>
      <vt:lpstr>Why use STLport?</vt:lpstr>
      <vt:lpstr>Why use STLport?</vt:lpstr>
      <vt:lpstr>Why use STLport?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STLPort Removal</vt:lpstr>
      <vt:lpstr>STL Function Change</vt:lpstr>
      <vt:lpstr>STL Function Change</vt:lpstr>
      <vt:lpstr>Macro Change</vt:lpstr>
      <vt:lpstr>Macro Change</vt:lpstr>
      <vt:lpstr>Windows XP Support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Magic Statics</vt:lpstr>
      <vt:lpstr>Treat Warnings as Errors</vt:lpstr>
      <vt:lpstr>Treat Warnings as Errors</vt:lpstr>
      <vt:lpstr>마이그레이션 작업 후</vt:lpstr>
      <vt:lpstr>Before Merge: Test, test, test it!</vt:lpstr>
      <vt:lpstr>Code Merge</vt:lpstr>
      <vt:lpstr>After Merge: Test, test, test it again!</vt:lpstr>
      <vt:lpstr>Visual Studio 2015의 유용한 기능 - Code Analysis</vt:lpstr>
      <vt:lpstr>Code Analysis</vt:lpstr>
      <vt:lpstr>Code Analysis</vt:lpstr>
      <vt:lpstr>Code Analysis</vt:lpstr>
      <vt:lpstr>정리</vt:lpstr>
      <vt:lpstr>Summary</vt:lpstr>
      <vt:lpstr>Summary</vt:lpstr>
      <vt:lpstr>Special Thanks to</vt:lpstr>
      <vt:lpstr>References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Sean</dc:creator>
  <cp:lastModifiedBy>옥찬호</cp:lastModifiedBy>
  <cp:revision>262</cp:revision>
  <dcterms:created xsi:type="dcterms:W3CDTF">2013-05-07T04:34:41Z</dcterms:created>
  <dcterms:modified xsi:type="dcterms:W3CDTF">2017-02-19T07:38:28Z</dcterms:modified>
</cp:coreProperties>
</file>